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76" r:id="rId4"/>
    <p:sldId id="277" r:id="rId5"/>
    <p:sldId id="278" r:id="rId6"/>
    <p:sldId id="279" r:id="rId7"/>
    <p:sldId id="280"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4" r:id="rId26"/>
    <p:sldId id="307" r:id="rId27"/>
    <p:sldId id="281"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4 Answers" id="{4FFF0999-561C-497F-8FEA-7E80089AA107}">
          <p14:sldIdLst>
            <p14:sldId id="282"/>
            <p14:sldId id="256"/>
            <p14:sldId id="276"/>
            <p14:sldId id="277"/>
            <p14:sldId id="278"/>
            <p14:sldId id="279"/>
            <p14:sldId id="280"/>
            <p14:sldId id="283"/>
            <p14:sldId id="284"/>
            <p14:sldId id="285"/>
            <p14:sldId id="286"/>
            <p14:sldId id="287"/>
            <p14:sldId id="288"/>
            <p14:sldId id="289"/>
            <p14:sldId id="290"/>
            <p14:sldId id="291"/>
            <p14:sldId id="292"/>
            <p14:sldId id="293"/>
            <p14:sldId id="294"/>
            <p14:sldId id="295"/>
            <p14:sldId id="296"/>
            <p14:sldId id="297"/>
            <p14:sldId id="298"/>
            <p14:sldId id="299"/>
            <p14:sldId id="304"/>
            <p14:sldId id="307"/>
            <p14:sldId id="281"/>
            <p14:sldId id="30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2C63A8"/>
    <a:srgbClr val="183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showGuides="1">
      <p:cViewPr>
        <p:scale>
          <a:sx n="69" d="100"/>
          <a:sy n="69"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196354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309989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7167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252683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142068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92033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139344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40526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344768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59987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6AFB74-E868-45BB-8BB4-79BD00CB3CF1}" type="datetimeFigureOut">
              <a:rPr lang="en-GB" smtClean="0"/>
              <a:pPr/>
              <a:t>03/03/2023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24AC1-71A0-49C3-965D-BD39AC9CF28A}" type="slidenum">
              <a:rPr lang="en-GB" smtClean="0"/>
              <a:pPr/>
              <a:t>‹#›</a:t>
            </a:fld>
            <a:endParaRPr lang="en-GB"/>
          </a:p>
        </p:txBody>
      </p:sp>
    </p:spTree>
    <p:extLst>
      <p:ext uri="{BB962C8B-B14F-4D97-AF65-F5344CB8AC3E}">
        <p14:creationId xmlns:p14="http://schemas.microsoft.com/office/powerpoint/2010/main" val="185483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AFB74-E868-45BB-8BB4-79BD00CB3CF1}" type="datetimeFigureOut">
              <a:rPr lang="en-GB" smtClean="0"/>
              <a:pPr/>
              <a:t>03/03/2023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24AC1-71A0-49C3-965D-BD39AC9CF28A}" type="slidenum">
              <a:rPr lang="en-GB" smtClean="0"/>
              <a:pPr/>
              <a:t>‹#›</a:t>
            </a:fld>
            <a:endParaRPr lang="en-GB"/>
          </a:p>
        </p:txBody>
      </p:sp>
    </p:spTree>
    <p:extLst>
      <p:ext uri="{BB962C8B-B14F-4D97-AF65-F5344CB8AC3E}">
        <p14:creationId xmlns:p14="http://schemas.microsoft.com/office/powerpoint/2010/main" val="99183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3418" y="138544"/>
            <a:ext cx="11212946" cy="2004291"/>
          </a:xfrm>
        </p:spPr>
        <p:txBody>
          <a:bodyPr>
            <a:normAutofit/>
          </a:bodyPr>
          <a:lstStyle/>
          <a:p>
            <a:pPr algn="ctr"/>
            <a:r>
              <a:rPr lang="sk-SK" sz="4900" b="1" dirty="0" smtClean="0">
                <a:solidFill>
                  <a:srgbClr val="FFFF00"/>
                </a:solidFill>
              </a:rPr>
              <a:t>Otestujte svoje vedomosti </a:t>
            </a:r>
            <a:br>
              <a:rPr lang="sk-SK" sz="4900" b="1" dirty="0" smtClean="0">
                <a:solidFill>
                  <a:srgbClr val="FFFF00"/>
                </a:solidFill>
              </a:rPr>
            </a:br>
            <a:r>
              <a:rPr lang="sk-SK" sz="4900" b="1" dirty="0">
                <a:solidFill>
                  <a:srgbClr val="FFFF00"/>
                </a:solidFill>
              </a:rPr>
              <a:t>o</a:t>
            </a:r>
            <a:r>
              <a:rPr lang="sk-SK" sz="4900" b="1" dirty="0" smtClean="0">
                <a:solidFill>
                  <a:srgbClr val="FFFF00"/>
                </a:solidFill>
              </a:rPr>
              <a:t> ochrane prírody na Slovensku</a:t>
            </a:r>
            <a:r>
              <a:rPr lang="sk-SK" sz="4900" b="1" dirty="0" smtClean="0">
                <a:solidFill>
                  <a:srgbClr val="FF00FF"/>
                </a:solidFill>
              </a:rPr>
              <a:t/>
            </a:r>
            <a:br>
              <a:rPr lang="sk-SK" sz="4900" b="1" dirty="0" smtClean="0">
                <a:solidFill>
                  <a:srgbClr val="FF00FF"/>
                </a:solidFill>
              </a:rPr>
            </a:br>
            <a:r>
              <a:rPr lang="sk-SK" sz="1800" b="1" dirty="0">
                <a:solidFill>
                  <a:schemeClr val="bg1"/>
                </a:solidFill>
              </a:rPr>
              <a:t>test má </a:t>
            </a:r>
            <a:r>
              <a:rPr lang="sk-SK" sz="1800" b="1" dirty="0" smtClean="0">
                <a:solidFill>
                  <a:schemeClr val="bg1"/>
                </a:solidFill>
              </a:rPr>
              <a:t>25 otázok, </a:t>
            </a:r>
            <a:r>
              <a:rPr lang="sk-SK" sz="1800" b="1" dirty="0" smtClean="0">
                <a:solidFill>
                  <a:srgbClr val="92D050"/>
                </a:solidFill>
              </a:rPr>
              <a:t>správna odpoveď sa Vám vysvieti na zeleno, </a:t>
            </a:r>
            <a:r>
              <a:rPr lang="sk-SK" sz="1800" b="1" dirty="0" smtClean="0">
                <a:solidFill>
                  <a:srgbClr val="FF0000"/>
                </a:solidFill>
              </a:rPr>
              <a:t>nesprávna na červeno</a:t>
            </a:r>
            <a:r>
              <a:rPr lang="sk-SK" sz="1800" b="1" dirty="0" smtClean="0">
                <a:solidFill>
                  <a:schemeClr val="bg1"/>
                </a:solidFill>
              </a:rPr>
              <a:t>, odpovede sú odlíšené aj </a:t>
            </a:r>
            <a:r>
              <a:rPr lang="sk-SK" sz="1800" b="1" dirty="0" smtClean="0">
                <a:solidFill>
                  <a:schemeClr val="bg1"/>
                </a:solidFill>
              </a:rPr>
              <a:t>zvukovo</a:t>
            </a:r>
            <a:br>
              <a:rPr lang="sk-SK" sz="1800" b="1" dirty="0" smtClean="0">
                <a:solidFill>
                  <a:schemeClr val="bg1"/>
                </a:solidFill>
              </a:rPr>
            </a:br>
            <a:r>
              <a:rPr lang="sk-SK" sz="1800" b="1" dirty="0">
                <a:solidFill>
                  <a:schemeClr val="bg1"/>
                </a:solidFill>
              </a:rPr>
              <a:t>P</a:t>
            </a:r>
            <a:r>
              <a:rPr lang="sk-SK" sz="1800" b="1" dirty="0" smtClean="0">
                <a:solidFill>
                  <a:schemeClr val="bg1"/>
                </a:solidFill>
              </a:rPr>
              <a:t>re  správne fungovanie testu ho spustite, ako </a:t>
            </a:r>
            <a:r>
              <a:rPr lang="sk-SK" sz="1800" b="1" dirty="0" err="1" smtClean="0">
                <a:solidFill>
                  <a:schemeClr val="bg1"/>
                </a:solidFill>
              </a:rPr>
              <a:t>powerpointoú</a:t>
            </a:r>
            <a:r>
              <a:rPr lang="sk-SK" sz="1800" b="1" dirty="0" smtClean="0">
                <a:solidFill>
                  <a:schemeClr val="bg1"/>
                </a:solidFill>
              </a:rPr>
              <a:t> prezentáciu.</a:t>
            </a:r>
            <a:endParaRPr lang="sk-SK" sz="1800" b="1" dirty="0">
              <a:solidFill>
                <a:srgbClr val="FF0000"/>
              </a:solidFill>
            </a:endParaRPr>
          </a:p>
        </p:txBody>
      </p:sp>
      <p:pic>
        <p:nvPicPr>
          <p:cNvPr id="7" name="Zástupný symbol obsah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48" t="-1" r="-1" b="3639"/>
          <a:stretch/>
        </p:blipFill>
        <p:spPr>
          <a:xfrm>
            <a:off x="1272454" y="2250231"/>
            <a:ext cx="5953256" cy="4353770"/>
          </a:xfrm>
          <a:prstGeom prst="rect">
            <a:avLst/>
          </a:prstGeom>
          <a:ln>
            <a:noFill/>
          </a:ln>
          <a:effectLst/>
        </p:spPr>
      </p:pic>
      <p:pic>
        <p:nvPicPr>
          <p:cNvPr id="5" name="Zástupný symbol obsahu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0852" y="2246110"/>
            <a:ext cx="3260798" cy="4357890"/>
          </a:xfrm>
          <a:prstGeom prst="rect">
            <a:avLst/>
          </a:prstGeom>
          <a:ln>
            <a:noFill/>
          </a:ln>
          <a:effectLst/>
        </p:spPr>
      </p:pic>
    </p:spTree>
    <p:extLst>
      <p:ext uri="{BB962C8B-B14F-4D97-AF65-F5344CB8AC3E}">
        <p14:creationId xmlns:p14="http://schemas.microsoft.com/office/powerpoint/2010/main" val="4276821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smtClean="0">
                <a:latin typeface="+mj-lt"/>
              </a:rPr>
              <a:t>len </a:t>
            </a:r>
            <a:r>
              <a:rPr lang="sk-SK" sz="2400" b="1" dirty="0">
                <a:latin typeface="+mj-lt"/>
              </a:rPr>
              <a:t>vo voľnej krajine</a:t>
            </a:r>
            <a:endParaRPr lang="en-GB" sz="24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smtClean="0">
                <a:latin typeface="+mj-lt"/>
              </a:rPr>
              <a:t>v územiach s 3. až </a:t>
            </a:r>
            <a:r>
              <a:rPr lang="sk-SK" sz="2400" b="1" dirty="0">
                <a:latin typeface="+mj-lt"/>
              </a:rPr>
              <a:t>5</a:t>
            </a:r>
            <a:r>
              <a:rPr lang="sk-SK" sz="2400" b="1" dirty="0" smtClean="0">
                <a:latin typeface="+mj-lt"/>
              </a:rPr>
              <a:t>. stupňom ochrany prírody</a:t>
            </a:r>
            <a:endParaRPr lang="en-GB" sz="24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39" y="4246997"/>
            <a:ext cx="4280691"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a:latin typeface="+mj-lt"/>
              </a:rPr>
              <a:t>l</a:t>
            </a:r>
            <a:r>
              <a:rPr lang="sk-SK" sz="2400" b="1" dirty="0" smtClean="0">
                <a:latin typeface="+mj-lt"/>
              </a:rPr>
              <a:t>en v zastavanom území miest alebo obcí</a:t>
            </a:r>
            <a:endParaRPr lang="en-GB" sz="24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a:latin typeface="+mj-lt"/>
              </a:rPr>
              <a:t>p</a:t>
            </a:r>
            <a:r>
              <a:rPr lang="sk-SK" sz="2400" b="1" dirty="0" smtClean="0">
                <a:latin typeface="+mj-lt"/>
              </a:rPr>
              <a:t>redovšetkým v chránenej krajinnej oblasti</a:t>
            </a:r>
            <a:endParaRPr lang="en-GB" sz="24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9. Cudzokrajné druhy drevín je možné vysádzať:</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86914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92D050"/>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92D050"/>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4400" b="1" dirty="0">
                <a:latin typeface="+mj-lt"/>
              </a:rPr>
              <a:t>srnčia, jelenia a diviačia zver</a:t>
            </a:r>
            <a:endParaRPr lang="en-GB" sz="44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4400" b="1" dirty="0">
                <a:latin typeface="+mj-lt"/>
              </a:rPr>
              <a:t>v</a:t>
            </a:r>
            <a:r>
              <a:rPr lang="sk-SK" sz="4400" b="1" dirty="0" smtClean="0">
                <a:latin typeface="+mj-lt"/>
              </a:rPr>
              <a:t>šetky druhy voľne žijúcich vtákov</a:t>
            </a:r>
            <a:endParaRPr lang="en-GB" sz="44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4400" b="1" dirty="0">
                <a:latin typeface="+mj-lt"/>
              </a:rPr>
              <a:t>všetky živočíchy </a:t>
            </a:r>
            <a:r>
              <a:rPr lang="sk-SK" sz="4400" b="1" dirty="0" smtClean="0">
                <a:latin typeface="+mj-lt"/>
              </a:rPr>
              <a:t>v </a:t>
            </a:r>
            <a:r>
              <a:rPr lang="sk-SK" sz="4400" b="1" dirty="0">
                <a:latin typeface="+mj-lt"/>
              </a:rPr>
              <a:t>národnom parku</a:t>
            </a:r>
            <a:endParaRPr lang="en-GB" sz="44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4400" b="1" dirty="0">
                <a:latin typeface="+mj-lt"/>
              </a:rPr>
              <a:t>všetky naše domáce druhy rýb</a:t>
            </a:r>
            <a:endParaRPr lang="en-GB" sz="44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10. Medzi chránené druhy živočíchov patria:</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225035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92D050"/>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92D050"/>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smtClean="0">
                <a:latin typeface="+mj-lt"/>
              </a:rPr>
              <a:t>boľševník obrovský</a:t>
            </a:r>
            <a:endParaRPr lang="en-GB" sz="32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smtClean="0">
                <a:latin typeface="+mj-lt"/>
              </a:rPr>
              <a:t>pýr plazivý</a:t>
            </a:r>
            <a:endParaRPr lang="en-GB" sz="32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dirty="0" smtClean="0"/>
              <a:t>zanoväť černejúca</a:t>
            </a:r>
            <a:endParaRPr lang="en-GB" sz="3200" dirty="0"/>
          </a:p>
          <a:p>
            <a:endParaRPr lang="en-GB" sz="32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3200" dirty="0" smtClean="0"/>
              <a:t>škumpa vlasatá</a:t>
            </a:r>
            <a:endParaRPr lang="en-GB" sz="3200" dirty="0"/>
          </a:p>
          <a:p>
            <a:endParaRPr lang="en-GB" sz="3200"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11. Medzi invázne druhy rastlín patrí:</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410403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r>
              <a:rPr lang="sk-SK" sz="3200" b="1" dirty="0" smtClean="0">
                <a:latin typeface="+mj-lt"/>
              </a:rPr>
              <a:t>povinnosť vykonať náhradnú výsadbu za vyrúbané dreviny</a:t>
            </a:r>
            <a:endParaRPr lang="en-GB" sz="32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nSpc>
                <a:spcPct val="90000"/>
              </a:lnSpc>
            </a:pPr>
            <a:r>
              <a:rPr lang="sk-SK" sz="3200" b="1" dirty="0">
                <a:latin typeface="+mj-lt"/>
              </a:rPr>
              <a:t>pokutu</a:t>
            </a:r>
            <a:endParaRPr lang="en-GB" sz="32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sk-SK" sz="3200" dirty="0" smtClean="0"/>
          </a:p>
          <a:p>
            <a:r>
              <a:rPr lang="sk-SK" sz="3200" b="1" dirty="0">
                <a:latin typeface="+mj-lt"/>
              </a:rPr>
              <a:t>zákaz činnosti</a:t>
            </a:r>
            <a:endParaRPr lang="en-GB" sz="32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90000"/>
              </a:lnSpc>
            </a:pPr>
            <a:r>
              <a:rPr lang="sk-SK" sz="3200" b="1" dirty="0">
                <a:latin typeface="+mj-lt"/>
              </a:rPr>
              <a:t>p</a:t>
            </a:r>
            <a:r>
              <a:rPr lang="sk-SK" sz="3200" b="1" dirty="0" smtClean="0">
                <a:latin typeface="+mj-lt"/>
              </a:rPr>
              <a:t>ovinnosť umiestniť vtáčie búdky</a:t>
            </a:r>
            <a:endParaRPr lang="en-GB" sz="3200" b="1"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12. Orgán ochrany prírody uloží v súhlase na výrub drevín</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541368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v šiestom</a:t>
            </a:r>
            <a:endParaRPr lang="en-GB" sz="4400"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v prvom</a:t>
            </a:r>
            <a:endParaRPr lang="en-GB" sz="4400"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sk-SK" sz="4400" dirty="0">
                <a:latin typeface="+mj-lt"/>
              </a:rPr>
              <a:t>v</a:t>
            </a:r>
            <a:r>
              <a:rPr lang="sk-SK" sz="4400" dirty="0" smtClean="0">
                <a:latin typeface="+mj-lt"/>
              </a:rPr>
              <a:t> ochrannom pásme národnej prírodnej rezervácie</a:t>
            </a:r>
            <a:endParaRPr lang="en-GB" sz="44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v piatom</a:t>
            </a:r>
            <a:endParaRPr lang="en-GB" sz="4400"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13. V ktorom stupni ochrany prírody platia najprísnejšie obmedzenia ?</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524574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92D050"/>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92D050"/>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51351"/>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100" b="1" dirty="0">
                <a:latin typeface="+mj-lt"/>
              </a:rPr>
              <a:t>fotografovať</a:t>
            </a:r>
            <a:endParaRPr lang="en-GB" sz="31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0000"/>
              </a:lnSpc>
            </a:pPr>
            <a:r>
              <a:rPr lang="sk-SK" sz="3100" b="1" dirty="0">
                <a:latin typeface="+mj-lt"/>
              </a:rPr>
              <a:t>p</a:t>
            </a:r>
            <a:r>
              <a:rPr lang="sk-SK" sz="3100" b="1" dirty="0" smtClean="0">
                <a:latin typeface="+mj-lt"/>
              </a:rPr>
              <a:t>ohybovať sa mimo vyznačených turistických alebo náučných chodníkov</a:t>
            </a:r>
            <a:endParaRPr lang="en-GB" sz="31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100" b="1" dirty="0">
                <a:latin typeface="+mj-lt"/>
              </a:rPr>
              <a:t>hospodáriť v lese</a:t>
            </a:r>
            <a:endParaRPr lang="en-GB" sz="31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699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80000"/>
              </a:lnSpc>
            </a:pPr>
            <a:r>
              <a:rPr lang="sk-SK" sz="3100" b="1" dirty="0">
                <a:latin typeface="+mj-lt"/>
              </a:rPr>
              <a:t>jazdiť vozidlom </a:t>
            </a:r>
            <a:r>
              <a:rPr lang="sk-SK" sz="3100" b="1" dirty="0" smtClean="0">
                <a:latin typeface="+mj-lt"/>
              </a:rPr>
              <a:t>po verejnej komunikácii</a:t>
            </a:r>
            <a:endParaRPr lang="en-GB" sz="31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14. V národnom parku je </a:t>
            </a:r>
            <a:r>
              <a:rPr lang="sk-SK" sz="4800" dirty="0" smtClean="0">
                <a:latin typeface="+mj-lt"/>
              </a:rPr>
              <a:t>pre verejnosť zakázané</a:t>
            </a:r>
            <a:r>
              <a:rPr lang="sk-SK" sz="4800" dirty="0" smtClean="0">
                <a:latin typeface="+mj-lt"/>
              </a:rPr>
              <a:t>:</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2614414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92D050"/>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92D050"/>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2700" b="1" dirty="0"/>
              <a:t>oznámiť nález </a:t>
            </a:r>
            <a:r>
              <a:rPr lang="sk-SK" sz="2700" b="1" dirty="0" smtClean="0"/>
              <a:t>bezodkladne organizácii ochrany prírody</a:t>
            </a:r>
            <a:endParaRPr lang="en-GB" sz="2700" b="1" dirty="0"/>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nSpc>
                <a:spcPct val="90000"/>
              </a:lnSpc>
            </a:pPr>
            <a:r>
              <a:rPr lang="sk-SK" sz="2700" b="1" dirty="0"/>
              <a:t>vypustiť ho späť </a:t>
            </a:r>
          </a:p>
          <a:p>
            <a:pPr>
              <a:lnSpc>
                <a:spcPct val="90000"/>
              </a:lnSpc>
            </a:pPr>
            <a:r>
              <a:rPr lang="sk-SK" sz="2700" b="1" dirty="0"/>
              <a:t>do voľnej prírody</a:t>
            </a:r>
            <a:endParaRPr lang="en-GB" sz="2700" b="1" dirty="0"/>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endParaRPr lang="sk-SK" sz="3200" dirty="0" smtClean="0"/>
          </a:p>
          <a:p>
            <a:r>
              <a:rPr lang="sk-SK" sz="3200" b="1" dirty="0" smtClean="0"/>
              <a:t>zabezpečiť jeho nevyhnutné veterinárne ošetrenie</a:t>
            </a:r>
            <a:endParaRPr lang="en-GB" sz="3200" b="1" dirty="0"/>
          </a:p>
          <a:p>
            <a:endParaRPr lang="en-GB" sz="32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sk-SK" sz="3200" dirty="0" smtClean="0"/>
          </a:p>
          <a:p>
            <a:pPr>
              <a:lnSpc>
                <a:spcPct val="90000"/>
              </a:lnSpc>
            </a:pPr>
            <a:r>
              <a:rPr lang="sk-SK" sz="2700" b="1" dirty="0"/>
              <a:t>odovzdať ho poľovníckej stráži alebo poľovnému hospodárovi</a:t>
            </a:r>
            <a:endParaRPr lang="en-GB" sz="2700" b="1" dirty="0"/>
          </a:p>
          <a:p>
            <a:endParaRPr lang="en-GB" sz="3200"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15. Každý, kto našiel poraneného chráneného živočícha je povinný:</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194836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s</a:t>
            </a:r>
            <a:r>
              <a:rPr lang="sk-SK" sz="2800" b="1" dirty="0" smtClean="0">
                <a:latin typeface="+mj-lt"/>
              </a:rPr>
              <a:t>ilnými mrazmi, alebo silným dažďom</a:t>
            </a:r>
            <a:endParaRPr lang="en-GB" sz="28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kosením a pasením hospodárskych zvierat</a:t>
            </a:r>
            <a:endParaRPr lang="en-GB" sz="28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p</a:t>
            </a:r>
            <a:r>
              <a:rPr lang="sk-SK" sz="2800" b="1" dirty="0" smtClean="0">
                <a:latin typeface="+mj-lt"/>
              </a:rPr>
              <a:t>ožiarom , vypaľovaním trávy, nelegálnou výstavbou</a:t>
            </a:r>
            <a:endParaRPr lang="en-GB" sz="28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699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odstraňovaním inváznych druhov rastlín</a:t>
            </a:r>
            <a:endParaRPr lang="en-GB" sz="28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16. Prírodné biotopy sú ohrozené najmä:</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96769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92D050"/>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92D050"/>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2800" b="1" dirty="0" smtClean="0">
                <a:latin typeface="+mj-lt"/>
              </a:rPr>
              <a:t>hlucháň, tetrov a jariabok</a:t>
            </a:r>
            <a:endParaRPr lang="en-GB" sz="28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l</a:t>
            </a:r>
            <a:r>
              <a:rPr lang="sk-SK" sz="2800" b="1" dirty="0" smtClean="0">
                <a:latin typeface="+mj-lt"/>
              </a:rPr>
              <a:t>astovičky, dážďovníky a belorítky</a:t>
            </a:r>
            <a:endParaRPr lang="en-GB" sz="28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sysle a svište</a:t>
            </a:r>
            <a:endParaRPr lang="en-GB" sz="28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0000"/>
              </a:lnSpc>
            </a:pPr>
            <a:r>
              <a:rPr lang="sk-SK" sz="2800" b="1" dirty="0">
                <a:latin typeface="+mj-lt"/>
              </a:rPr>
              <a:t>v</a:t>
            </a:r>
            <a:r>
              <a:rPr lang="sk-SK" sz="2800" b="1" dirty="0" smtClean="0">
                <a:latin typeface="+mj-lt"/>
              </a:rPr>
              <a:t>šetky druhy volaviek a kormoránov </a:t>
            </a:r>
          </a:p>
          <a:p>
            <a:pPr algn="ctr">
              <a:lnSpc>
                <a:spcPct val="80000"/>
              </a:lnSpc>
            </a:pPr>
            <a:endParaRPr lang="en-GB" sz="28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17. Pri zatepľovaní budov sú ohrozené najmä:</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2202386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92D050"/>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92D050"/>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javor horský</a:t>
            </a:r>
            <a:endParaRPr lang="en-GB" sz="4400"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lipa malolistá</a:t>
            </a:r>
            <a:endParaRPr lang="en-GB" sz="4400"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jedľa biela</a:t>
            </a:r>
            <a:endParaRPr lang="en-GB" sz="44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a:latin typeface="+mj-lt"/>
              </a:rPr>
              <a:t>t</a:t>
            </a:r>
            <a:r>
              <a:rPr lang="sk-SK" sz="4400" dirty="0" smtClean="0">
                <a:latin typeface="+mj-lt"/>
              </a:rPr>
              <a:t>is obyčajný</a:t>
            </a:r>
            <a:endParaRPr lang="en-GB" sz="4400"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sk-SK" sz="4400" dirty="0" smtClean="0">
                <a:latin typeface="+mj-lt"/>
              </a:rPr>
              <a:t>18. Ktorá z uvedených drevín patrí medzi chránené druhy rastlín, ak rastie prirodzene </a:t>
            </a:r>
            <a:r>
              <a:rPr lang="sk-SK" sz="4400" dirty="0" smtClean="0">
                <a:latin typeface="+mj-lt"/>
              </a:rPr>
              <a:t/>
            </a:r>
            <a:br>
              <a:rPr lang="sk-SK" sz="4400" dirty="0" smtClean="0">
                <a:latin typeface="+mj-lt"/>
              </a:rPr>
            </a:br>
            <a:r>
              <a:rPr lang="sk-SK" sz="4400" dirty="0" smtClean="0">
                <a:latin typeface="+mj-lt"/>
              </a:rPr>
              <a:t>vo svojom biotope?</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490310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92D050"/>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92D050"/>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dirty="0" smtClean="0">
                <a:latin typeface="+mj-lt"/>
              </a:rPr>
              <a:t>každý</a:t>
            </a:r>
            <a:endParaRPr lang="en-GB" sz="3200"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dirty="0">
                <a:latin typeface="+mj-lt"/>
              </a:rPr>
              <a:t>l</a:t>
            </a:r>
            <a:r>
              <a:rPr lang="sk-SK" sz="3200" dirty="0" smtClean="0">
                <a:latin typeface="+mj-lt"/>
              </a:rPr>
              <a:t>en orgány ochrany prírody</a:t>
            </a:r>
            <a:endParaRPr lang="en-GB" sz="3200"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dirty="0">
                <a:latin typeface="+mj-lt"/>
              </a:rPr>
              <a:t>l</a:t>
            </a:r>
            <a:r>
              <a:rPr lang="sk-SK" sz="3200" dirty="0" smtClean="0">
                <a:latin typeface="+mj-lt"/>
              </a:rPr>
              <a:t>en orgány ochrany prírody a stráž prírody</a:t>
            </a:r>
            <a:endParaRPr lang="en-GB" sz="32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3200" dirty="0">
                <a:latin typeface="+mj-lt"/>
              </a:rPr>
              <a:t>l</a:t>
            </a:r>
            <a:r>
              <a:rPr lang="sk-SK" sz="3200" dirty="0" smtClean="0">
                <a:latin typeface="+mj-lt"/>
              </a:rPr>
              <a:t>en správy chránených území</a:t>
            </a:r>
            <a:endParaRPr lang="en-GB" sz="3200"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1.Kto je povinný chrániť prírodu a krajiny pred poškodzovaním a ničením?</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23679687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smtClean="0">
                <a:latin typeface="+mj-lt"/>
              </a:rPr>
              <a:t>ničiť jaskynnú výzdobu a zakladať oheň </a:t>
            </a:r>
            <a:endParaRPr lang="en-GB" sz="32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a:latin typeface="+mj-lt"/>
              </a:rPr>
              <a:t>z</a:t>
            </a:r>
            <a:r>
              <a:rPr lang="sk-SK" sz="3200" b="1" dirty="0" smtClean="0">
                <a:latin typeface="+mj-lt"/>
              </a:rPr>
              <a:t>bierať rastliny, vrátane ich plodov</a:t>
            </a:r>
            <a:endParaRPr lang="en-GB" sz="32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3200" b="1" dirty="0">
                <a:latin typeface="+mj-lt"/>
              </a:rPr>
              <a:t>pohybovať sa so sprievodcom po vyznačenej trase</a:t>
            </a:r>
            <a:endParaRPr lang="en-GB" sz="32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3200" b="1" dirty="0">
                <a:latin typeface="+mj-lt"/>
              </a:rPr>
              <a:t>zimovanie netopierov</a:t>
            </a:r>
            <a:endParaRPr lang="en-GB" sz="3200" b="1"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19. V sprístupnenej jaskyni je zakázané:</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693915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pPr>
            <a:r>
              <a:rPr lang="sk-SK" sz="2900" b="1" dirty="0">
                <a:latin typeface="+mj-lt"/>
              </a:rPr>
              <a:t>tabuľou zákaz vstupu – prírodná rezervácia v strede chráneného územia</a:t>
            </a:r>
            <a:endParaRPr lang="en-GB" sz="29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lnSpc>
                <a:spcPct val="80000"/>
              </a:lnSpc>
            </a:pPr>
            <a:r>
              <a:rPr lang="sk-SK" sz="2900" b="1" dirty="0" smtClean="0">
                <a:latin typeface="+mj-lt"/>
              </a:rPr>
              <a:t>tabuľkou so štátnym znakom na prístupových cestách a dvojitým žltým pruhom na stromoch</a:t>
            </a:r>
            <a:endParaRPr lang="en-GB" sz="29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0000"/>
              </a:lnSpc>
            </a:pPr>
            <a:r>
              <a:rPr lang="sk-SK" sz="2900" b="1" dirty="0">
                <a:latin typeface="+mj-lt"/>
              </a:rPr>
              <a:t>d</a:t>
            </a:r>
            <a:r>
              <a:rPr lang="sk-SK" sz="2900" b="1" dirty="0" smtClean="0">
                <a:latin typeface="+mj-lt"/>
              </a:rPr>
              <a:t>opravnou značkou zákaz vjazdu, s dodatkovou tabuľou prírodná rezervácia</a:t>
            </a:r>
            <a:endParaRPr lang="en-GB" sz="29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lnSpc>
                <a:spcPct val="90000"/>
              </a:lnSpc>
            </a:pPr>
            <a:r>
              <a:rPr lang="sk-SK" sz="3700" b="1" dirty="0">
                <a:latin typeface="+mj-lt"/>
              </a:rPr>
              <a:t>t</a:t>
            </a:r>
            <a:r>
              <a:rPr lang="sk-SK" sz="3700" b="1" dirty="0" smtClean="0">
                <a:latin typeface="+mj-lt"/>
              </a:rPr>
              <a:t>abuľkou so štátnym znakom na prístupových cestách a dvojitým červeným pruhom na stromoch, alebo stĺpikoch</a:t>
            </a:r>
            <a:endParaRPr lang="en-GB" sz="37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20. Hranice prírodnej rezervácie sú v teréne označené:</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568259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92D050"/>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92D050"/>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a:t>100 m smerom von od hranice </a:t>
            </a:r>
            <a:endParaRPr lang="sk-SK" sz="2400" b="1" dirty="0" smtClean="0"/>
          </a:p>
          <a:p>
            <a:pPr algn="ctr"/>
            <a:r>
              <a:rPr lang="sk-SK" sz="2400" b="1" dirty="0" smtClean="0"/>
              <a:t>a </a:t>
            </a:r>
            <a:r>
              <a:rPr lang="sk-SK" sz="2400" b="1" dirty="0"/>
              <a:t>platí v ňom </a:t>
            </a:r>
            <a:endParaRPr lang="sk-SK" sz="2400" b="1" dirty="0" smtClean="0"/>
          </a:p>
          <a:p>
            <a:pPr algn="ctr"/>
            <a:r>
              <a:rPr lang="sk-SK" sz="2400" b="1" dirty="0" smtClean="0"/>
              <a:t>4</a:t>
            </a:r>
            <a:r>
              <a:rPr lang="sk-SK" sz="2400" b="1" dirty="0"/>
              <a:t>. stupeň ochrany prírody</a:t>
            </a:r>
            <a:endParaRPr lang="en-GB" sz="2400" b="1" dirty="0"/>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a:t>60 m smerom von od hranice </a:t>
            </a:r>
            <a:endParaRPr lang="sk-SK" sz="2400" b="1" dirty="0" smtClean="0"/>
          </a:p>
          <a:p>
            <a:pPr algn="ctr"/>
            <a:r>
              <a:rPr lang="sk-SK" sz="2400" b="1" dirty="0" smtClean="0"/>
              <a:t>a </a:t>
            </a:r>
            <a:r>
              <a:rPr lang="sk-SK" sz="2400" b="1" dirty="0"/>
              <a:t>platí v ňom </a:t>
            </a:r>
            <a:endParaRPr lang="sk-SK" sz="2400" b="1" dirty="0" smtClean="0"/>
          </a:p>
          <a:p>
            <a:pPr algn="ctr"/>
            <a:r>
              <a:rPr lang="sk-SK" sz="2400" b="1" dirty="0" smtClean="0"/>
              <a:t>3</a:t>
            </a:r>
            <a:r>
              <a:rPr lang="sk-SK" sz="2400" b="1" dirty="0"/>
              <a:t>. stupeň ochrany prírody</a:t>
            </a:r>
            <a:endParaRPr lang="en-GB" sz="2400" b="1" dirty="0"/>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smtClean="0"/>
              <a:t>50 m široké územie </a:t>
            </a:r>
            <a:r>
              <a:rPr lang="sk-SK" sz="2400" b="1" dirty="0"/>
              <a:t>vyznačené dvojitou červenou čiarou na stromoch</a:t>
            </a:r>
            <a:endParaRPr lang="en-GB" sz="2400" b="1" dirty="0"/>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sk-SK" sz="4400" dirty="0" smtClean="0"/>
          </a:p>
          <a:p>
            <a:pPr algn="ctr"/>
            <a:r>
              <a:rPr lang="sk-SK" sz="4400" b="1" dirty="0" smtClean="0"/>
              <a:t>30 </a:t>
            </a:r>
            <a:r>
              <a:rPr lang="sk-SK" sz="4400" b="1" dirty="0"/>
              <a:t>m smerom von od hranice </a:t>
            </a:r>
            <a:endParaRPr lang="sk-SK" sz="4400" b="1" dirty="0" smtClean="0"/>
          </a:p>
          <a:p>
            <a:pPr algn="ctr"/>
            <a:r>
              <a:rPr lang="sk-SK" sz="4400" b="1" dirty="0" smtClean="0"/>
              <a:t>a </a:t>
            </a:r>
            <a:r>
              <a:rPr lang="sk-SK" sz="4400" b="1" dirty="0"/>
              <a:t>platí v ňom </a:t>
            </a:r>
            <a:endParaRPr lang="sk-SK" sz="4400" b="1" dirty="0" smtClean="0"/>
          </a:p>
          <a:p>
            <a:pPr algn="ctr"/>
            <a:r>
              <a:rPr lang="sk-SK" sz="4400" b="1" dirty="0" smtClean="0"/>
              <a:t>2. </a:t>
            </a:r>
            <a:r>
              <a:rPr lang="sk-SK" sz="4400" b="1" dirty="0"/>
              <a:t>stupeň ochrany prírody</a:t>
            </a:r>
            <a:endParaRPr lang="en-GB" sz="4400" b="1" dirty="0"/>
          </a:p>
          <a:p>
            <a:pPr algn="ctr"/>
            <a:endParaRPr lang="en-GB" sz="4400"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sk-SK" sz="4800" dirty="0" smtClean="0">
                <a:latin typeface="+mj-lt"/>
              </a:rPr>
              <a:t>21. Ak nie je ustanovené inak, ochranné pásmo prírodnej pamiatky alebo národnej prírodnej pamiatky je</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386364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92D050"/>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92D050"/>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100" b="1" dirty="0" smtClean="0">
                <a:latin typeface="+mj-lt"/>
              </a:rPr>
              <a:t>Slovenská agentúra životného prostredia</a:t>
            </a:r>
            <a:endParaRPr lang="en-GB" sz="31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2800" b="1" dirty="0" smtClean="0">
                <a:latin typeface="+mj-lt"/>
              </a:rPr>
              <a:t>občianske združenie zameran</a:t>
            </a:r>
            <a:r>
              <a:rPr lang="sk-SK" sz="2800" b="1" dirty="0" smtClean="0">
                <a:latin typeface="+mj-lt"/>
              </a:rPr>
              <a:t>é na ochranu prírody</a:t>
            </a:r>
            <a:endParaRPr lang="en-GB" sz="2800" b="1" dirty="0">
              <a:latin typeface="+mj-lt"/>
            </a:endParaRPr>
          </a:p>
          <a:p>
            <a:pPr algn="ctr"/>
            <a:endParaRPr lang="en-GB" sz="31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100" b="1" dirty="0">
                <a:latin typeface="+mj-lt"/>
              </a:rPr>
              <a:t>o</a:t>
            </a:r>
            <a:r>
              <a:rPr lang="sk-SK" sz="3100" b="1" dirty="0" smtClean="0">
                <a:latin typeface="+mj-lt"/>
              </a:rPr>
              <a:t>rganizácia ochrana </a:t>
            </a:r>
            <a:r>
              <a:rPr lang="sk-SK" sz="3100" b="1" dirty="0" smtClean="0">
                <a:latin typeface="+mj-lt"/>
              </a:rPr>
              <a:t>prírody </a:t>
            </a:r>
            <a:endParaRPr lang="en-GB" sz="31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100" b="1" dirty="0">
                <a:latin typeface="+mj-lt"/>
              </a:rPr>
              <a:t>príslušná </a:t>
            </a:r>
            <a:r>
              <a:rPr lang="sk-SK" sz="3100" b="1" dirty="0" smtClean="0">
                <a:latin typeface="+mj-lt"/>
              </a:rPr>
              <a:t>obec</a:t>
            </a:r>
            <a:endParaRPr lang="en-GB" sz="31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22. Praktickú starostlivosť o chránené územia a chránené druhy zabezpečuje najmä:</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927252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92D050"/>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92D050"/>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nSpc>
                <a:spcPct val="90000"/>
              </a:lnSpc>
            </a:pPr>
            <a:r>
              <a:rPr lang="sk-SK" sz="2700" b="1" dirty="0"/>
              <a:t>o</a:t>
            </a:r>
            <a:r>
              <a:rPr lang="sk-SK" sz="2700" b="1" dirty="0" smtClean="0"/>
              <a:t>kresnému úradu, alebo Slovenskej inšpekcii životného prostredia</a:t>
            </a:r>
            <a:endParaRPr lang="en-GB" sz="2700" b="1" dirty="0"/>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4459"/>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2700" b="1" dirty="0" smtClean="0"/>
              <a:t>Slovenskému zväzu ochrancov prírody a krajiny</a:t>
            </a:r>
            <a:endParaRPr lang="en-GB" sz="2700" b="1" dirty="0"/>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2700" b="1" dirty="0" smtClean="0"/>
              <a:t>Slovenskej </a:t>
            </a:r>
            <a:r>
              <a:rPr lang="sk-SK" sz="2700" b="1" dirty="0"/>
              <a:t>agentúre životného prostredia</a:t>
            </a:r>
            <a:endParaRPr lang="en-GB" sz="2700" b="1" dirty="0"/>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699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sk-SK" sz="2700" b="1" dirty="0" smtClean="0"/>
          </a:p>
          <a:p>
            <a:r>
              <a:rPr lang="sk-SK" sz="2700" b="1" dirty="0"/>
              <a:t>výhradne obecnému úradu</a:t>
            </a:r>
            <a:endParaRPr lang="en-GB" sz="2700" b="1" dirty="0"/>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sk-SK" sz="4800" dirty="0" smtClean="0">
                <a:latin typeface="+mj-lt"/>
              </a:rPr>
              <a:t>23. Ktorému orgánu je potrebné oznámiť zistené porušenie zákona o ochrane prírody a krajiny ?</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59004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a:latin typeface="+mj-lt"/>
              </a:rPr>
              <a:t>v prílohách vyhlášky MŽP SR č. </a:t>
            </a:r>
            <a:r>
              <a:rPr lang="sk-SK" sz="3200" b="1" dirty="0" smtClean="0">
                <a:latin typeface="+mj-lt"/>
              </a:rPr>
              <a:t>170</a:t>
            </a:r>
            <a:r>
              <a:rPr lang="sk-SK" sz="3200" b="1" dirty="0" smtClean="0">
                <a:latin typeface="+mj-lt"/>
              </a:rPr>
              <a:t>/2021 </a:t>
            </a:r>
            <a:r>
              <a:rPr lang="sk-SK" sz="3200" b="1" dirty="0">
                <a:latin typeface="+mj-lt"/>
              </a:rPr>
              <a:t>Z</a:t>
            </a:r>
            <a:r>
              <a:rPr lang="sk-SK" sz="3200" b="1" dirty="0" smtClean="0">
                <a:latin typeface="+mj-lt"/>
              </a:rPr>
              <a:t>. z</a:t>
            </a:r>
            <a:r>
              <a:rPr lang="sk-SK" sz="3200" b="1" dirty="0">
                <a:latin typeface="+mj-lt"/>
              </a:rPr>
              <a:t>.</a:t>
            </a:r>
            <a:endParaRPr lang="en-GB" sz="32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r>
              <a:rPr lang="sk-SK" sz="3200" b="1" dirty="0">
                <a:latin typeface="+mj-lt"/>
              </a:rPr>
              <a:t>v</a:t>
            </a:r>
            <a:r>
              <a:rPr lang="sk-SK" sz="3200" b="1" dirty="0" smtClean="0">
                <a:latin typeface="+mj-lt"/>
              </a:rPr>
              <a:t>o vyhlasovacom predpise každého chráneného územia</a:t>
            </a:r>
            <a:endParaRPr lang="en-GB" sz="32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endParaRPr lang="sk-SK" sz="3200" dirty="0" smtClean="0"/>
          </a:p>
          <a:p>
            <a:r>
              <a:rPr lang="sk-SK" sz="3200" dirty="0" smtClean="0"/>
              <a:t>v Slovenskom múzeu ochrany prírody a jaskyniarstva</a:t>
            </a:r>
            <a:endParaRPr lang="en-GB" sz="3200" dirty="0"/>
          </a:p>
          <a:p>
            <a:endParaRPr lang="en-GB" sz="32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3200" dirty="0" smtClean="0"/>
              <a:t>v archíve Štátnej ochrany prírody SR</a:t>
            </a:r>
            <a:endParaRPr lang="en-GB" sz="3200" b="1" u="sng" dirty="0"/>
          </a:p>
          <a:p>
            <a:endParaRPr lang="en-GB" sz="3200"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24. Zoznam chránených druhov rastlín a živočíchov je zverejnený:</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2941885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smtClean="0">
                <a:latin typeface="+mj-lt"/>
              </a:rPr>
              <a:t>hrubou modrou čiarou</a:t>
            </a:r>
            <a:endParaRPr lang="en-GB" sz="32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smtClean="0">
                <a:latin typeface="+mj-lt"/>
              </a:rPr>
              <a:t>červenou prerušovanou čiarou</a:t>
            </a:r>
            <a:endParaRPr lang="en-GB" sz="32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endParaRPr lang="sk-SK" sz="3200" dirty="0" smtClean="0"/>
          </a:p>
          <a:p>
            <a:r>
              <a:rPr lang="sk-SK" sz="3200" b="1" dirty="0">
                <a:latin typeface="+mj-lt"/>
              </a:rPr>
              <a:t>prerušovanou zelenou čiarou</a:t>
            </a:r>
            <a:endParaRPr lang="en-GB" sz="32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3200" b="1" dirty="0">
                <a:latin typeface="+mj-lt"/>
              </a:rPr>
              <a:t>hrubou </a:t>
            </a:r>
            <a:r>
              <a:rPr lang="sk-SK" sz="3200" b="1" dirty="0" smtClean="0">
                <a:latin typeface="+mj-lt"/>
              </a:rPr>
              <a:t>bielou </a:t>
            </a:r>
            <a:r>
              <a:rPr lang="sk-SK" sz="3200" b="1" dirty="0">
                <a:latin typeface="+mj-lt"/>
              </a:rPr>
              <a:t>čiarou</a:t>
            </a:r>
            <a:endParaRPr lang="en-GB" sz="3200" b="1"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25. V turistických mapách je hranica chráneného vtáčieho územia vyznačená:</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865979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726911"/>
          </a:xfrm>
        </p:spPr>
        <p:txBody>
          <a:bodyPr>
            <a:normAutofit fontScale="90000"/>
          </a:bodyPr>
          <a:lstStyle/>
          <a:p>
            <a:pPr algn="ctr"/>
            <a:r>
              <a:rPr lang="sk-SK" sz="4000" b="1" dirty="0" smtClean="0">
                <a:solidFill>
                  <a:srgbClr val="FFFF00"/>
                </a:solidFill>
              </a:rPr>
              <a:t>Spočítajte si správne odpovede. </a:t>
            </a:r>
            <a:br>
              <a:rPr lang="sk-SK" sz="4000" b="1" dirty="0" smtClean="0">
                <a:solidFill>
                  <a:srgbClr val="FFFF00"/>
                </a:solidFill>
              </a:rPr>
            </a:br>
            <a:r>
              <a:rPr lang="sk-SK" sz="4000" b="1" dirty="0" smtClean="0">
                <a:solidFill>
                  <a:srgbClr val="FFFF00"/>
                </a:solidFill>
              </a:rPr>
              <a:t>Ak ste mali viac, ako 20 správnych odpovedí, </a:t>
            </a:r>
            <a:br>
              <a:rPr lang="sk-SK" sz="4000" b="1" dirty="0" smtClean="0">
                <a:solidFill>
                  <a:srgbClr val="FFFF00"/>
                </a:solidFill>
              </a:rPr>
            </a:br>
            <a:r>
              <a:rPr lang="sk-SK" sz="4000" b="1" dirty="0" smtClean="0">
                <a:solidFill>
                  <a:srgbClr val="FFFF00"/>
                </a:solidFill>
              </a:rPr>
              <a:t>sledovali ste video seminár zrejme pozorne. </a:t>
            </a:r>
            <a:br>
              <a:rPr lang="sk-SK" sz="4000" b="1" dirty="0" smtClean="0">
                <a:solidFill>
                  <a:srgbClr val="FFFF00"/>
                </a:solidFill>
              </a:rPr>
            </a:br>
            <a:r>
              <a:rPr lang="sk-SK" b="1" dirty="0" smtClean="0">
                <a:solidFill>
                  <a:srgbClr val="FFFF00"/>
                </a:solidFill>
              </a:rPr>
              <a:t>Gratulujem!</a:t>
            </a:r>
            <a:endParaRPr lang="sk-SK" b="1" dirty="0">
              <a:solidFill>
                <a:srgbClr val="FFFF00"/>
              </a:solidFill>
            </a:endParaRPr>
          </a:p>
        </p:txBody>
      </p:sp>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902" y="2835932"/>
            <a:ext cx="4949425" cy="3703415"/>
          </a:xfrm>
          <a:prstGeom prst="rect">
            <a:avLst/>
          </a:prstGeom>
          <a:ln>
            <a:noFill/>
          </a:ln>
          <a:effectLst/>
        </p:spPr>
      </p:pic>
      <p:pic>
        <p:nvPicPr>
          <p:cNvPr id="3" name="Obrázok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32421" y="2844800"/>
            <a:ext cx="4937572" cy="3694547"/>
          </a:xfrm>
          <a:prstGeom prst="rect">
            <a:avLst/>
          </a:prstGeom>
          <a:ln>
            <a:noFill/>
          </a:ln>
          <a:effectLst/>
        </p:spPr>
      </p:pic>
    </p:spTree>
    <p:extLst>
      <p:ext uri="{BB962C8B-B14F-4D97-AF65-F5344CB8AC3E}">
        <p14:creationId xmlns:p14="http://schemas.microsoft.com/office/powerpoint/2010/main" val="4280252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solidFill>
                  <a:srgbClr val="FFFF00"/>
                </a:solidFill>
              </a:rPr>
              <a:t>Kontakty na vydavateľa a na autora</a:t>
            </a:r>
            <a:endParaRPr lang="en-GB" dirty="0">
              <a:solidFill>
                <a:srgbClr val="FFFF00"/>
              </a:solidFill>
            </a:endParaRPr>
          </a:p>
        </p:txBody>
      </p:sp>
      <p:sp>
        <p:nvSpPr>
          <p:cNvPr id="3" name="Zástupný symbol obsahu 2"/>
          <p:cNvSpPr>
            <a:spLocks noGrp="1"/>
          </p:cNvSpPr>
          <p:nvPr>
            <p:ph idx="1"/>
          </p:nvPr>
        </p:nvSpPr>
        <p:spPr>
          <a:xfrm>
            <a:off x="457200" y="1825625"/>
            <a:ext cx="11222182" cy="4713720"/>
          </a:xfrm>
        </p:spPr>
        <p:txBody>
          <a:bodyPr>
            <a:normAutofit fontScale="85000" lnSpcReduction="20000"/>
          </a:bodyPr>
          <a:lstStyle/>
          <a:p>
            <a:pPr marL="0" indent="0">
              <a:buNone/>
            </a:pPr>
            <a:r>
              <a:rPr lang="sk-SK" b="1" dirty="0" smtClean="0">
                <a:solidFill>
                  <a:srgbClr val="FFFF00"/>
                </a:solidFill>
              </a:rPr>
              <a:t>Vydavateľ: </a:t>
            </a:r>
            <a:r>
              <a:rPr lang="sk-SK" dirty="0" smtClean="0">
                <a:solidFill>
                  <a:srgbClr val="FFFF00"/>
                </a:solidFill>
              </a:rPr>
              <a:t>	Ing. Martina Ďurišová – Trenčiansky vzdelávací servis</a:t>
            </a:r>
          </a:p>
          <a:p>
            <a:pPr marL="0" indent="0">
              <a:buNone/>
            </a:pPr>
            <a:r>
              <a:rPr lang="sk-SK" dirty="0" smtClean="0">
                <a:solidFill>
                  <a:srgbClr val="FFFF00"/>
                </a:solidFill>
              </a:rPr>
              <a:t>		Inovecká 1140/22</a:t>
            </a:r>
          </a:p>
          <a:p>
            <a:pPr marL="0" indent="0">
              <a:buNone/>
            </a:pPr>
            <a:r>
              <a:rPr lang="sk-SK" dirty="0" smtClean="0">
                <a:solidFill>
                  <a:srgbClr val="FFFF00"/>
                </a:solidFill>
              </a:rPr>
              <a:t>		911 01 Trenčín, Slovenská republika</a:t>
            </a:r>
          </a:p>
          <a:p>
            <a:pPr marL="0" indent="0">
              <a:buNone/>
            </a:pPr>
            <a:r>
              <a:rPr lang="sk-SK" dirty="0" smtClean="0">
                <a:solidFill>
                  <a:srgbClr val="FFFF00"/>
                </a:solidFill>
              </a:rPr>
              <a:t>		e-mail: 	</a:t>
            </a:r>
            <a:r>
              <a:rPr lang="sk-SK" dirty="0" smtClean="0">
                <a:solidFill>
                  <a:srgbClr val="FFFF00"/>
                </a:solidFill>
              </a:rPr>
              <a:t>tvs.md@post.sk</a:t>
            </a:r>
          </a:p>
          <a:p>
            <a:pPr marL="0" indent="0">
              <a:buNone/>
            </a:pPr>
            <a:r>
              <a:rPr lang="sk-SK" dirty="0">
                <a:solidFill>
                  <a:srgbClr val="FFFF00"/>
                </a:solidFill>
              </a:rPr>
              <a:t> </a:t>
            </a:r>
            <a:r>
              <a:rPr lang="sk-SK" dirty="0" smtClean="0">
                <a:solidFill>
                  <a:srgbClr val="FFFF00"/>
                </a:solidFill>
              </a:rPr>
              <a:t>                                                martina.durisova@post.sk</a:t>
            </a:r>
          </a:p>
          <a:p>
            <a:pPr marL="0" indent="0">
              <a:buNone/>
            </a:pPr>
            <a:r>
              <a:rPr lang="sk-SK" dirty="0" smtClean="0">
                <a:solidFill>
                  <a:srgbClr val="FFFF00"/>
                </a:solidFill>
              </a:rPr>
              <a:t>										</a:t>
            </a:r>
            <a:r>
              <a:rPr lang="sk-SK" dirty="0" smtClean="0">
                <a:solidFill>
                  <a:srgbClr val="FFFF00"/>
                </a:solidFill>
              </a:rPr>
              <a:t> </a:t>
            </a:r>
            <a:r>
              <a:rPr lang="sk-SK" b="1" dirty="0" err="1" smtClean="0">
                <a:solidFill>
                  <a:srgbClr val="FFFF00"/>
                </a:solidFill>
              </a:rPr>
              <a:t>www.seminare.weebly.com</a:t>
            </a:r>
            <a:endParaRPr lang="sk-SK" b="1" dirty="0" smtClean="0">
              <a:solidFill>
                <a:srgbClr val="FFFF00"/>
              </a:solidFill>
            </a:endParaRPr>
          </a:p>
          <a:p>
            <a:pPr marL="0" indent="0">
              <a:buNone/>
            </a:pPr>
            <a:endParaRPr lang="sk-SK" b="1" dirty="0" smtClean="0">
              <a:solidFill>
                <a:srgbClr val="FFFF00"/>
              </a:solidFill>
            </a:endParaRPr>
          </a:p>
          <a:p>
            <a:pPr marL="0" indent="0">
              <a:buNone/>
            </a:pPr>
            <a:r>
              <a:rPr lang="sk-SK" b="1" dirty="0" smtClean="0">
                <a:solidFill>
                  <a:srgbClr val="FFFF00"/>
                </a:solidFill>
              </a:rPr>
              <a:t>Autor:</a:t>
            </a:r>
            <a:r>
              <a:rPr lang="sk-SK" dirty="0" smtClean="0">
                <a:solidFill>
                  <a:srgbClr val="FFFF00"/>
                </a:solidFill>
              </a:rPr>
              <a:t>		Ing. Miroslav Ďuriš</a:t>
            </a:r>
          </a:p>
          <a:p>
            <a:pPr marL="0" indent="0">
              <a:buNone/>
            </a:pPr>
            <a:r>
              <a:rPr lang="sk-SK" dirty="0" smtClean="0">
                <a:solidFill>
                  <a:srgbClr val="FFFF00"/>
                </a:solidFill>
              </a:rPr>
              <a:t>		e-mail: miroslavduris@zoznam.sk</a:t>
            </a:r>
          </a:p>
          <a:p>
            <a:pPr marL="0" indent="0">
              <a:buNone/>
            </a:pPr>
            <a:r>
              <a:rPr lang="sk-SK" dirty="0" smtClean="0">
                <a:solidFill>
                  <a:srgbClr val="FFFF00"/>
                </a:solidFill>
              </a:rPr>
              <a:t/>
            </a:r>
            <a:br>
              <a:rPr lang="sk-SK" dirty="0" smtClean="0">
                <a:solidFill>
                  <a:srgbClr val="FFFF00"/>
                </a:solidFill>
              </a:rPr>
            </a:br>
            <a:r>
              <a:rPr lang="sk-SK" b="1" dirty="0" smtClean="0">
                <a:solidFill>
                  <a:srgbClr val="FFFF00"/>
                </a:solidFill>
              </a:rPr>
              <a:t>Tento test je prílohou video </a:t>
            </a:r>
            <a:r>
              <a:rPr lang="sk-SK" b="1" dirty="0" smtClean="0">
                <a:solidFill>
                  <a:srgbClr val="FFFF00"/>
                </a:solidFill>
              </a:rPr>
              <a:t>seminára: </a:t>
            </a:r>
            <a:r>
              <a:rPr lang="sk-SK" b="1" dirty="0" smtClean="0">
                <a:solidFill>
                  <a:srgbClr val="FFFF00"/>
                </a:solidFill>
              </a:rPr>
              <a:t>Ochrana prírody na </a:t>
            </a:r>
            <a:r>
              <a:rPr lang="sk-SK" b="1" dirty="0" smtClean="0">
                <a:solidFill>
                  <a:srgbClr val="FFFF00"/>
                </a:solidFill>
              </a:rPr>
              <a:t>Slovensku </a:t>
            </a:r>
            <a:br>
              <a:rPr lang="sk-SK" b="1" dirty="0" smtClean="0">
                <a:solidFill>
                  <a:srgbClr val="FFFF00"/>
                </a:solidFill>
              </a:rPr>
            </a:br>
            <a:r>
              <a:rPr lang="sk-SK" dirty="0" smtClean="0">
                <a:solidFill>
                  <a:srgbClr val="FFFF00"/>
                </a:solidFill>
              </a:rPr>
              <a:t>(vydaného v roku 2023)</a:t>
            </a:r>
            <a:endParaRPr lang="en-GB"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3</a:t>
            </a:r>
            <a:endParaRPr lang="en-GB" sz="4400"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5</a:t>
            </a:r>
            <a:endParaRPr lang="en-GB" sz="4400"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7</a:t>
            </a:r>
            <a:endParaRPr lang="en-GB" sz="4400"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4</a:t>
            </a:r>
            <a:endParaRPr lang="en-GB" sz="4400"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2. Koľko stupňov ochrany prírody ustanovuje zákon o ochrane prírody a krajiny.</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810175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92D050"/>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92D050"/>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2400" b="1" dirty="0">
                <a:latin typeface="+mj-lt"/>
              </a:rPr>
              <a:t>n</a:t>
            </a:r>
            <a:r>
              <a:rPr lang="sk-SK" sz="2400" b="1" dirty="0" smtClean="0">
                <a:latin typeface="+mj-lt"/>
              </a:rPr>
              <a:t>a celom území Slovenska, pokaľ tam nebol vyhlásený vyšší stupeň ochrany</a:t>
            </a:r>
            <a:endParaRPr lang="en-GB" sz="24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2400" b="1" dirty="0">
                <a:latin typeface="+mj-lt"/>
              </a:rPr>
              <a:t>v</a:t>
            </a:r>
            <a:r>
              <a:rPr lang="sk-SK" sz="2400" b="1" dirty="0" smtClean="0">
                <a:latin typeface="+mj-lt"/>
              </a:rPr>
              <a:t> najprísnejšie chránených územiach</a:t>
            </a:r>
            <a:endParaRPr lang="en-GB" sz="24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2400" b="1" dirty="0">
                <a:latin typeface="+mj-lt"/>
              </a:rPr>
              <a:t>v národných prírodných rezerváciách</a:t>
            </a:r>
            <a:endParaRPr lang="en-GB" sz="24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sk-SK" sz="2400" b="1" dirty="0">
                <a:latin typeface="+mj-lt"/>
              </a:rPr>
              <a:t>v ochrannom pásme národného parku</a:t>
            </a:r>
            <a:endParaRPr lang="en-GB" sz="2400" b="1"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3. Kde všade platí prvý stupeň ochrany prírody?</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940133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2800" b="1" dirty="0">
                <a:latin typeface="+mj-lt"/>
              </a:rPr>
              <a:t>l</a:t>
            </a:r>
            <a:r>
              <a:rPr lang="sk-SK" sz="2800" b="1" dirty="0" smtClean="0">
                <a:latin typeface="+mj-lt"/>
              </a:rPr>
              <a:t>en chránené druhy rastlín a živočíchov</a:t>
            </a:r>
            <a:endParaRPr lang="en-GB" sz="28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invázne druhy rastlín a živočíchov</a:t>
            </a:r>
            <a:endParaRPr lang="en-GB" sz="28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rastliny, živočíchy alebo ich biotopy, úkryty, hniezda, či miesta </a:t>
            </a:r>
            <a:r>
              <a:rPr lang="sk-SK" sz="2800" b="1" dirty="0" smtClean="0">
                <a:latin typeface="+mj-lt"/>
              </a:rPr>
              <a:t>rozmnožovania</a:t>
            </a:r>
            <a:endParaRPr lang="en-GB" sz="28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800" b="1" dirty="0">
                <a:latin typeface="+mj-lt"/>
              </a:rPr>
              <a:t>len rastliny, živočíchy a biotopy v chránenom území</a:t>
            </a:r>
            <a:endParaRPr lang="en-GB" sz="28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4. Každý je povinný počínať si tak, </a:t>
            </a:r>
          </a:p>
          <a:p>
            <a:pPr algn="ctr"/>
            <a:r>
              <a:rPr lang="sk-SK" sz="4400" dirty="0" smtClean="0">
                <a:latin typeface="+mj-lt"/>
              </a:rPr>
              <a:t>aby zbytočne neničil:</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460651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92D050"/>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92D050"/>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a:latin typeface="+mj-lt"/>
              </a:rPr>
              <a:t>v</a:t>
            </a:r>
            <a:r>
              <a:rPr lang="sk-SK" sz="2400" b="1" dirty="0" smtClean="0">
                <a:latin typeface="+mj-lt"/>
              </a:rPr>
              <a:t>ypaľovať suchú trávu a burinu aspoň raz ročne</a:t>
            </a:r>
            <a:endParaRPr lang="en-GB" sz="24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sk-SK" sz="4400" b="1" dirty="0">
                <a:latin typeface="+mj-lt"/>
              </a:rPr>
              <a:t>z</a:t>
            </a:r>
            <a:r>
              <a:rPr lang="sk-SK" sz="4400" b="1" dirty="0" smtClean="0">
                <a:latin typeface="+mj-lt"/>
              </a:rPr>
              <a:t>abezpečiť pravidelné plašenie vtákov, ktoré budujú hniezda na obytných budovách</a:t>
            </a:r>
            <a:endParaRPr lang="en-GB" sz="44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2400" b="1" dirty="0" smtClean="0">
                <a:latin typeface="+mj-lt"/>
              </a:rPr>
              <a:t>zabezpečiť výrub krovín na svojich lúkach alebo pasienkoch</a:t>
            </a:r>
            <a:endParaRPr lang="en-GB" sz="24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2400" b="1" dirty="0" smtClean="0">
                <a:latin typeface="+mj-lt"/>
              </a:rPr>
              <a:t>odstraňovať invázne druhy  rastlín zo svojho pozemku</a:t>
            </a:r>
            <a:endParaRPr lang="en-GB" sz="24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5. Vlastník pozemku je povinný:</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1070078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92D050"/>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92D050"/>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266836"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3400" b="1" dirty="0">
                <a:latin typeface="+mj-lt"/>
              </a:rPr>
              <a:t>vyrúbanie brehového porastu</a:t>
            </a:r>
            <a:endParaRPr lang="en-GB" sz="34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4459"/>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400" b="1" dirty="0">
                <a:latin typeface="+mj-lt"/>
              </a:rPr>
              <a:t>jej vysušenie</a:t>
            </a:r>
            <a:endParaRPr lang="en-GB" sz="34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3400" b="1" dirty="0">
                <a:latin typeface="+mj-lt"/>
              </a:rPr>
              <a:t>odstránenie obojživelníkov a vodných živočíchov</a:t>
            </a:r>
            <a:endParaRPr lang="en-GB" sz="34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sk-SK" sz="4400" b="1" dirty="0">
                <a:latin typeface="+mj-lt"/>
              </a:rPr>
              <a:t>p</a:t>
            </a:r>
            <a:r>
              <a:rPr lang="sk-SK" sz="4400" b="1" dirty="0" smtClean="0">
                <a:latin typeface="+mj-lt"/>
              </a:rPr>
              <a:t>ísomný súhlas orgánu ochrany prírody</a:t>
            </a:r>
            <a:endParaRPr lang="en-GB" sz="44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6. Na zmenu stavu mokrade jej úpravou alebo zasypaním sa vopred vyžaduje:</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5484840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92D050"/>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92D050"/>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smtClean="0">
                <a:latin typeface="+mj-lt"/>
              </a:rPr>
              <a:t>dreviny, teda stromy a kry rastúce mimo lesa</a:t>
            </a:r>
            <a:endParaRPr lang="en-GB" sz="32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5837"/>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sk-SK" sz="3200" b="1" dirty="0">
                <a:latin typeface="+mj-lt"/>
              </a:rPr>
              <a:t>domáce hospodárske zvieratá</a:t>
            </a:r>
            <a:endParaRPr lang="en-GB" sz="32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endParaRPr lang="sk-SK" sz="3200" dirty="0" smtClean="0"/>
          </a:p>
          <a:p>
            <a:r>
              <a:rPr lang="sk-SK" sz="3800" b="1" dirty="0">
                <a:latin typeface="+mj-lt"/>
              </a:rPr>
              <a:t>len tie dreviny, ktoré sú zároveň chránenými rastlinami</a:t>
            </a:r>
            <a:endParaRPr lang="en-GB" sz="38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80000"/>
              </a:lnSpc>
            </a:pPr>
            <a:r>
              <a:rPr lang="sk-SK" sz="2700" b="1" dirty="0" smtClean="0">
                <a:latin typeface="+mj-lt"/>
              </a:rPr>
              <a:t>výhradne </a:t>
            </a:r>
            <a:r>
              <a:rPr lang="sk-SK" sz="2700" b="1" dirty="0">
                <a:latin typeface="+mj-lt"/>
              </a:rPr>
              <a:t>tie dreviny, ktoré rastú na lesnom pozemku</a:t>
            </a:r>
            <a:endParaRPr lang="en-GB" sz="2700" b="1" dirty="0">
              <a:latin typeface="+mj-lt"/>
            </a:endParaRPr>
          </a:p>
        </p:txBody>
      </p:sp>
      <p:sp>
        <p:nvSpPr>
          <p:cNvPr id="12" name="Question box"/>
          <p:cNvSpPr/>
          <p:nvPr/>
        </p:nvSpPr>
        <p:spPr>
          <a:xfrm>
            <a:off x="26784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800" dirty="0" smtClean="0">
                <a:latin typeface="+mj-lt"/>
              </a:rPr>
              <a:t>7. Zákon o ochrane prírody a krajiny chráni:</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527902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92D05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92D050"/>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FF0066"/>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FF0066"/>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Tekhnologic"/>
          <p:cNvGrpSpPr/>
          <p:nvPr/>
        </p:nvGrpSpPr>
        <p:grpSpPr>
          <a:xfrm>
            <a:off x="15841" y="6587896"/>
            <a:ext cx="987779" cy="252000"/>
            <a:chOff x="1116340" y="5884097"/>
            <a:chExt cx="987779" cy="252000"/>
          </a:xfrm>
        </p:grpSpPr>
        <p:pic>
          <p:nvPicPr>
            <p:cNvPr id="27" name="Log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6340" y="5884097"/>
              <a:ext cx="252000" cy="252000"/>
            </a:xfrm>
            <a:prstGeom prst="rect">
              <a:avLst/>
            </a:prstGeom>
          </p:spPr>
        </p:pic>
        <p:sp>
          <p:nvSpPr>
            <p:cNvPr id="28" name="Text"/>
            <p:cNvSpPr/>
            <p:nvPr/>
          </p:nvSpPr>
          <p:spPr>
            <a:xfrm>
              <a:off x="1368340" y="5933153"/>
              <a:ext cx="735779" cy="153888"/>
            </a:xfrm>
            <a:prstGeom prst="rect">
              <a:avLst/>
            </a:prstGeom>
            <a:noFill/>
          </p:spPr>
          <p:txBody>
            <a:bodyPr wrap="none" lIns="0" tIns="0" rIns="0" bIns="0">
              <a:spAutoFit/>
            </a:bodyPr>
            <a:lstStyle/>
            <a:p>
              <a:pPr algn="ctr"/>
              <a:r>
                <a:rPr lang="en-US" sz="1000" b="0" cap="none" spc="0" dirty="0">
                  <a:ln w="0"/>
                  <a:solidFill>
                    <a:srgbClr val="2C63A8"/>
                  </a:solidFill>
                  <a:latin typeface="Century Gothic" panose="020B0502020202020204" pitchFamily="34" charset="0"/>
                </a:rPr>
                <a:t>tekhnologic</a:t>
              </a:r>
            </a:p>
          </p:txBody>
        </p:sp>
      </p:grpSp>
      <p:sp>
        <p:nvSpPr>
          <p:cNvPr id="19" name="A"/>
          <p:cNvSpPr/>
          <p:nvPr/>
        </p:nvSpPr>
        <p:spPr>
          <a:xfrm>
            <a:off x="318540" y="2635836"/>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A</a:t>
            </a:r>
          </a:p>
        </p:txBody>
      </p:sp>
      <p:sp>
        <p:nvSpPr>
          <p:cNvPr id="4" name="A_answer"/>
          <p:cNvSpPr/>
          <p:nvPr/>
        </p:nvSpPr>
        <p:spPr>
          <a:xfrm>
            <a:off x="1476340" y="2635836"/>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400" b="1" dirty="0" smtClean="0">
                <a:latin typeface="+mj-lt"/>
              </a:rPr>
              <a:t>dvojitým </a:t>
            </a:r>
            <a:r>
              <a:rPr lang="sk-SK" sz="3400" b="1" dirty="0">
                <a:latin typeface="+mj-lt"/>
              </a:rPr>
              <a:t>žltým pruhom</a:t>
            </a:r>
            <a:endParaRPr lang="en-GB" sz="3400" b="1" dirty="0">
              <a:latin typeface="+mj-lt"/>
            </a:endParaRPr>
          </a:p>
        </p:txBody>
      </p:sp>
      <p:sp>
        <p:nvSpPr>
          <p:cNvPr id="21" name="B"/>
          <p:cNvSpPr/>
          <p:nvPr/>
        </p:nvSpPr>
        <p:spPr>
          <a:xfrm>
            <a:off x="6323091" y="2634459"/>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B</a:t>
            </a:r>
          </a:p>
        </p:txBody>
      </p:sp>
      <p:sp>
        <p:nvSpPr>
          <p:cNvPr id="6" name="B_answer"/>
          <p:cNvSpPr/>
          <p:nvPr/>
        </p:nvSpPr>
        <p:spPr>
          <a:xfrm>
            <a:off x="7480891" y="2634459"/>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0000"/>
              </a:lnSpc>
            </a:pPr>
            <a:r>
              <a:rPr lang="sk-SK" sz="3400" b="1" dirty="0">
                <a:latin typeface="+mj-lt"/>
              </a:rPr>
              <a:t>tabuľkou zákaz vstupu</a:t>
            </a:r>
            <a:endParaRPr lang="en-GB" sz="3400" b="1" dirty="0">
              <a:latin typeface="+mj-lt"/>
            </a:endParaRPr>
          </a:p>
        </p:txBody>
      </p:sp>
      <p:sp>
        <p:nvSpPr>
          <p:cNvPr id="20" name="C"/>
          <p:cNvSpPr/>
          <p:nvPr/>
        </p:nvSpPr>
        <p:spPr>
          <a:xfrm>
            <a:off x="318540" y="4246997"/>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C</a:t>
            </a:r>
          </a:p>
        </p:txBody>
      </p:sp>
      <p:sp>
        <p:nvSpPr>
          <p:cNvPr id="8" name="C_answer"/>
          <p:cNvSpPr/>
          <p:nvPr/>
        </p:nvSpPr>
        <p:spPr>
          <a:xfrm>
            <a:off x="1476340"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k-SK" sz="3400" b="1" dirty="0">
                <a:latin typeface="+mj-lt"/>
              </a:rPr>
              <a:t>h</a:t>
            </a:r>
            <a:r>
              <a:rPr lang="sk-SK" sz="3400" b="1" dirty="0" smtClean="0">
                <a:latin typeface="+mj-lt"/>
              </a:rPr>
              <a:t>rubou zelenou čiarou v turistickej mape</a:t>
            </a:r>
            <a:endParaRPr lang="en-GB" sz="3400" b="1" dirty="0">
              <a:latin typeface="+mj-lt"/>
            </a:endParaRPr>
          </a:p>
        </p:txBody>
      </p:sp>
      <p:sp>
        <p:nvSpPr>
          <p:cNvPr id="22" name="D"/>
          <p:cNvSpPr/>
          <p:nvPr/>
        </p:nvSpPr>
        <p:spPr>
          <a:xfrm>
            <a:off x="6323091" y="4245620"/>
            <a:ext cx="1157800" cy="1440000"/>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rgbClr val="183C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1">
                    <a:lumMod val="75000"/>
                  </a:schemeClr>
                </a:solidFill>
                <a:latin typeface="Arial" panose="020B0604020202020204" pitchFamily="34" charset="0"/>
                <a:cs typeface="Arial" panose="020B0604020202020204" pitchFamily="34" charset="0"/>
              </a:rPr>
              <a:t>D</a:t>
            </a:r>
          </a:p>
        </p:txBody>
      </p:sp>
      <p:sp>
        <p:nvSpPr>
          <p:cNvPr id="10" name="D_answer"/>
          <p:cNvSpPr/>
          <p:nvPr/>
        </p:nvSpPr>
        <p:spPr>
          <a:xfrm>
            <a:off x="7480891" y="4245620"/>
            <a:ext cx="4356060" cy="144000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3400" b="1" dirty="0">
                <a:latin typeface="+mj-lt"/>
              </a:rPr>
              <a:t>t</a:t>
            </a:r>
            <a:r>
              <a:rPr lang="sk-SK" sz="3400" b="1" dirty="0" smtClean="0">
                <a:latin typeface="+mj-lt"/>
              </a:rPr>
              <a:t>abuľkou so štátnym znakom</a:t>
            </a:r>
            <a:endParaRPr lang="en-GB" sz="3400" b="1" dirty="0">
              <a:latin typeface="+mj-lt"/>
            </a:endParaRPr>
          </a:p>
        </p:txBody>
      </p:sp>
      <p:sp>
        <p:nvSpPr>
          <p:cNvPr id="12" name="Question box"/>
          <p:cNvSpPr/>
          <p:nvPr/>
        </p:nvSpPr>
        <p:spPr>
          <a:xfrm>
            <a:off x="316951" y="306052"/>
            <a:ext cx="11520000" cy="2160000"/>
          </a:xfrm>
          <a:prstGeom prst="roundRect">
            <a:avLst/>
          </a:prstGeom>
          <a:solidFill>
            <a:srgbClr val="183C5D">
              <a:alpha val="75000"/>
            </a:srgb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k-SK" sz="4400" dirty="0" smtClean="0">
                <a:latin typeface="+mj-lt"/>
              </a:rPr>
              <a:t>8. Chránený strom býva označený:</a:t>
            </a:r>
            <a:endParaRPr lang="en-GB" sz="4800" dirty="0">
              <a:latin typeface="+mj-lt"/>
            </a:endParaRPr>
          </a:p>
        </p:txBody>
      </p:sp>
      <p:sp>
        <p:nvSpPr>
          <p:cNvPr id="15" name="Score Button">
            <a:hlinkClick r:id="" action="ppaction://hlinkshowjump?jump=nextslide" tooltip="Next Question!" highlightClick="1">
              <a:snd r:embed="rId5" name="click.wav"/>
            </a:hlinkClick>
          </p:cNvPr>
          <p:cNvSpPr/>
          <p:nvPr/>
        </p:nvSpPr>
        <p:spPr>
          <a:xfrm>
            <a:off x="11116951" y="6047896"/>
            <a:ext cx="720000" cy="540000"/>
          </a:xfrm>
          <a:prstGeom prst="roundRect">
            <a:avLst/>
          </a:prstGeom>
          <a:solidFill>
            <a:schemeClr val="accent1">
              <a:lumMod val="50000"/>
              <a:alpha val="5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60000"/>
                    <a:lumOff val="40000"/>
                  </a:schemeClr>
                </a:solidFill>
                <a:latin typeface="+mj-lt"/>
              </a:rPr>
              <a:t>&gt;</a:t>
            </a:r>
            <a:endParaRPr lang="en-GB" sz="4400" dirty="0">
              <a:solidFill>
                <a:schemeClr val="accent1">
                  <a:lumMod val="60000"/>
                  <a:lumOff val="40000"/>
                </a:schemeClr>
              </a:solidFill>
              <a:latin typeface="+mj-lt"/>
            </a:endParaRPr>
          </a:p>
        </p:txBody>
      </p:sp>
    </p:spTree>
    <p:extLst>
      <p:ext uri="{BB962C8B-B14F-4D97-AF65-F5344CB8AC3E}">
        <p14:creationId xmlns:p14="http://schemas.microsoft.com/office/powerpoint/2010/main" val="305110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0066"/>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 presetClass="emph" presetSubtype="2" fill="hold" nodeType="withEffect">
                                  <p:stCondLst>
                                    <p:cond delay="0"/>
                                  </p:stCondLst>
                                  <p:childTnLst>
                                    <p:animClr clrSpc="rgb" dir="cw">
                                      <p:cBhvr>
                                        <p:cTn id="10" dur="250" fill="hold"/>
                                        <p:tgtEl>
                                          <p:spTgt spid="19"/>
                                        </p:tgtEl>
                                        <p:attrNameLst>
                                          <p:attrName>fillcolor</p:attrName>
                                        </p:attrNameLst>
                                      </p:cBhvr>
                                      <p:to>
                                        <a:srgbClr val="FF0066"/>
                                      </p:to>
                                    </p:animClr>
                                    <p:set>
                                      <p:cBhvr>
                                        <p:cTn id="11" dur="250" fill="hold"/>
                                        <p:tgtEl>
                                          <p:spTgt spid="19"/>
                                        </p:tgtEl>
                                        <p:attrNameLst>
                                          <p:attrName>fill.type</p:attrName>
                                        </p:attrNameLst>
                                      </p:cBhvr>
                                      <p:to>
                                        <p:strVal val="solid"/>
                                      </p:to>
                                    </p:set>
                                    <p:set>
                                      <p:cBhvr>
                                        <p:cTn id="12" dur="250" fill="hold"/>
                                        <p:tgtEl>
                                          <p:spTgt spid="19"/>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50" fill="hold"/>
                                        <p:tgtEl>
                                          <p:spTgt spid="6"/>
                                        </p:tgtEl>
                                        <p:attrNameLst>
                                          <p:attrName>fillcolor</p:attrName>
                                        </p:attrNameLst>
                                      </p:cBhvr>
                                      <p:to>
                                        <a:srgbClr val="FF0066"/>
                                      </p:to>
                                    </p:animClr>
                                    <p:set>
                                      <p:cBhvr>
                                        <p:cTn id="18" dur="250" fill="hold"/>
                                        <p:tgtEl>
                                          <p:spTgt spid="6"/>
                                        </p:tgtEl>
                                        <p:attrNameLst>
                                          <p:attrName>fill.type</p:attrName>
                                        </p:attrNameLst>
                                      </p:cBhvr>
                                      <p:to>
                                        <p:strVal val="solid"/>
                                      </p:to>
                                    </p:set>
                                    <p:set>
                                      <p:cBhvr>
                                        <p:cTn id="19" dur="25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20" presetID="1" presetClass="emph" presetSubtype="2" fill="hold" nodeType="withEffect">
                                  <p:stCondLst>
                                    <p:cond delay="0"/>
                                  </p:stCondLst>
                                  <p:childTnLst>
                                    <p:animClr clrSpc="rgb" dir="cw">
                                      <p:cBhvr>
                                        <p:cTn id="21" dur="250" fill="hold"/>
                                        <p:tgtEl>
                                          <p:spTgt spid="21"/>
                                        </p:tgtEl>
                                        <p:attrNameLst>
                                          <p:attrName>fillcolor</p:attrName>
                                        </p:attrNameLst>
                                      </p:cBhvr>
                                      <p:to>
                                        <a:srgbClr val="FF0066"/>
                                      </p:to>
                                    </p:animClr>
                                    <p:set>
                                      <p:cBhvr>
                                        <p:cTn id="22" dur="250" fill="hold"/>
                                        <p:tgtEl>
                                          <p:spTgt spid="21"/>
                                        </p:tgtEl>
                                        <p:attrNameLst>
                                          <p:attrName>fill.type</p:attrName>
                                        </p:attrNameLst>
                                      </p:cBhvr>
                                      <p:to>
                                        <p:strVal val="solid"/>
                                      </p:to>
                                    </p:set>
                                    <p:set>
                                      <p:cBhvr>
                                        <p:cTn id="23" dur="250" fill="hold"/>
                                        <p:tgtEl>
                                          <p:spTgt spid="21"/>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8"/>
                                        </p:tgtEl>
                                        <p:attrNameLst>
                                          <p:attrName>fillcolor</p:attrName>
                                        </p:attrNameLst>
                                      </p:cBhvr>
                                      <p:to>
                                        <a:srgbClr val="FF0066"/>
                                      </p:to>
                                    </p:animClr>
                                    <p:set>
                                      <p:cBhvr>
                                        <p:cTn id="29" dur="250" fill="hold"/>
                                        <p:tgtEl>
                                          <p:spTgt spid="8"/>
                                        </p:tgtEl>
                                        <p:attrNameLst>
                                          <p:attrName>fill.type</p:attrName>
                                        </p:attrNameLst>
                                      </p:cBhvr>
                                      <p:to>
                                        <p:strVal val="solid"/>
                                      </p:to>
                                    </p:set>
                                    <p:set>
                                      <p:cBhvr>
                                        <p:cTn id="30" dur="25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1" presetClass="emph" presetSubtype="2" fill="hold" nodeType="withEffect">
                                  <p:stCondLst>
                                    <p:cond delay="0"/>
                                  </p:stCondLst>
                                  <p:childTnLst>
                                    <p:animClr clrSpc="rgb" dir="cw">
                                      <p:cBhvr>
                                        <p:cTn id="32" dur="250" fill="hold"/>
                                        <p:tgtEl>
                                          <p:spTgt spid="20"/>
                                        </p:tgtEl>
                                        <p:attrNameLst>
                                          <p:attrName>fillcolor</p:attrName>
                                        </p:attrNameLst>
                                      </p:cBhvr>
                                      <p:to>
                                        <a:srgbClr val="FF0066"/>
                                      </p:to>
                                    </p:animClr>
                                    <p:set>
                                      <p:cBhvr>
                                        <p:cTn id="33" dur="250" fill="hold"/>
                                        <p:tgtEl>
                                          <p:spTgt spid="20"/>
                                        </p:tgtEl>
                                        <p:attrNameLst>
                                          <p:attrName>fill.type</p:attrName>
                                        </p:attrNameLst>
                                      </p:cBhvr>
                                      <p:to>
                                        <p:strVal val="solid"/>
                                      </p:to>
                                    </p:set>
                                    <p:set>
                                      <p:cBhvr>
                                        <p:cTn id="34" dur="250" fill="hold"/>
                                        <p:tgtEl>
                                          <p:spTgt spid="20"/>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rgbClr val="92D050"/>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2" presetID="1" presetClass="emph" presetSubtype="2" fill="hold" nodeType="withEffect">
                                  <p:stCondLst>
                                    <p:cond delay="0"/>
                                  </p:stCondLst>
                                  <p:childTnLst>
                                    <p:animClr clrSpc="rgb" dir="cw">
                                      <p:cBhvr>
                                        <p:cTn id="43" dur="250" fill="hold"/>
                                        <p:tgtEl>
                                          <p:spTgt spid="22"/>
                                        </p:tgtEl>
                                        <p:attrNameLst>
                                          <p:attrName>fillcolor</p:attrName>
                                        </p:attrNameLst>
                                      </p:cBhvr>
                                      <p:to>
                                        <a:srgbClr val="92D050"/>
                                      </p:to>
                                    </p:animClr>
                                    <p:set>
                                      <p:cBhvr>
                                        <p:cTn id="44" dur="250" fill="hold"/>
                                        <p:tgtEl>
                                          <p:spTgt spid="22"/>
                                        </p:tgtEl>
                                        <p:attrNameLst>
                                          <p:attrName>fill.type</p:attrName>
                                        </p:attrNameLst>
                                      </p:cBhvr>
                                      <p:to>
                                        <p:strVal val="solid"/>
                                      </p:to>
                                    </p:set>
                                    <p:set>
                                      <p:cBhvr>
                                        <p:cTn id="45" dur="25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990</Words>
  <Application>Microsoft Office PowerPoint</Application>
  <PresentationFormat>Vlastní</PresentationFormat>
  <Paragraphs>304</Paragraphs>
  <Slides>28</Slides>
  <Notes>0</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Office Theme</vt:lpstr>
      <vt:lpstr>Otestujte svoje vedomosti  o ochrane prírody na Slovensku test má 25 otázok, správna odpoveď sa Vám vysvieti na zeleno, nesprávna na červeno, odpovede sú odlíšené aj zvukovo Pre  správne fungovanie testu ho spustite, ako powerpointoú prezentáciu.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Spočítajte si správne odpovede.  Ak ste mali viac, ako 20 správnych odpovedí,  sledovali ste video seminár zrejme pozorne.  Gratulujem!</vt:lpstr>
      <vt:lpstr>Kontakty na vydavateľa a na autora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Ing. Miroslav Ďuriš</dc:creator>
  <cp:keywords>TVS</cp:keywords>
  <cp:lastModifiedBy>ntb</cp:lastModifiedBy>
  <cp:revision>47</cp:revision>
  <dcterms:created xsi:type="dcterms:W3CDTF">2016-12-18T03:02:54Z</dcterms:created>
  <dcterms:modified xsi:type="dcterms:W3CDTF">2023-03-03T08:56:23Z</dcterms:modified>
</cp:coreProperties>
</file>